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6" r:id="rId3"/>
    <p:sldId id="259" r:id="rId4"/>
    <p:sldId id="257" r:id="rId5"/>
    <p:sldId id="258" r:id="rId6"/>
    <p:sldId id="260" r:id="rId7"/>
    <p:sldId id="262" r:id="rId8"/>
    <p:sldId id="264" r:id="rId9"/>
    <p:sldId id="265" r:id="rId10"/>
    <p:sldId id="261" r:id="rId11"/>
    <p:sldId id="267" r:id="rId12"/>
    <p:sldId id="268" r:id="rId1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3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65DB-F8E5-4A0B-A540-6B5316FF7E97}" type="datetimeFigureOut">
              <a:rPr lang="es-AR" smtClean="0"/>
              <a:t>17/10/2016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B029-EE6D-4D7E-8257-E4BE36B748E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65DB-F8E5-4A0B-A540-6B5316FF7E97}" type="datetimeFigureOut">
              <a:rPr lang="es-AR" smtClean="0"/>
              <a:t>17/10/2016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B029-EE6D-4D7E-8257-E4BE36B748E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65DB-F8E5-4A0B-A540-6B5316FF7E97}" type="datetimeFigureOut">
              <a:rPr lang="es-AR" smtClean="0"/>
              <a:t>17/10/2016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B029-EE6D-4D7E-8257-E4BE36B748E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65DB-F8E5-4A0B-A540-6B5316FF7E97}" type="datetimeFigureOut">
              <a:rPr lang="es-AR" smtClean="0"/>
              <a:t>17/10/2016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B029-EE6D-4D7E-8257-E4BE36B748E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65DB-F8E5-4A0B-A540-6B5316FF7E97}" type="datetimeFigureOut">
              <a:rPr lang="es-AR" smtClean="0"/>
              <a:t>17/10/2016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B029-EE6D-4D7E-8257-E4BE36B748E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65DB-F8E5-4A0B-A540-6B5316FF7E97}" type="datetimeFigureOut">
              <a:rPr lang="es-AR" smtClean="0"/>
              <a:t>17/10/2016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B029-EE6D-4D7E-8257-E4BE36B748E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65DB-F8E5-4A0B-A540-6B5316FF7E97}" type="datetimeFigureOut">
              <a:rPr lang="es-AR" smtClean="0"/>
              <a:t>17/10/2016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B029-EE6D-4D7E-8257-E4BE36B748E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65DB-F8E5-4A0B-A540-6B5316FF7E97}" type="datetimeFigureOut">
              <a:rPr lang="es-AR" smtClean="0"/>
              <a:t>17/10/2016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B029-EE6D-4D7E-8257-E4BE36B748E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65DB-F8E5-4A0B-A540-6B5316FF7E97}" type="datetimeFigureOut">
              <a:rPr lang="es-AR" smtClean="0"/>
              <a:t>17/10/2016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B029-EE6D-4D7E-8257-E4BE36B748E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65DB-F8E5-4A0B-A540-6B5316FF7E97}" type="datetimeFigureOut">
              <a:rPr lang="es-AR" smtClean="0"/>
              <a:t>17/10/2016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B029-EE6D-4D7E-8257-E4BE36B748EC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65DB-F8E5-4A0B-A540-6B5316FF7E97}" type="datetimeFigureOut">
              <a:rPr lang="es-AR" smtClean="0"/>
              <a:t>17/10/2016</a:t>
            </a:fld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AAB029-EE6D-4D7E-8257-E4BE36B748EC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7AAB029-EE6D-4D7E-8257-E4BE36B748EC}" type="slidenum">
              <a:rPr lang="es-AR" smtClean="0"/>
              <a:t>‹Nº›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7E865DB-F8E5-4A0B-A540-6B5316FF7E97}" type="datetimeFigureOut">
              <a:rPr lang="es-AR" smtClean="0"/>
              <a:t>17/10/2016</a:t>
            </a:fld>
            <a:endParaRPr 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kessler.mines@gmail.com" TargetMode="External"/><Relationship Id="rId2" Type="http://schemas.openxmlformats.org/officeDocument/2006/relationships/hyperlink" Target="mailto:mccorda2003@yahoo.com.a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41784" y="1124744"/>
            <a:ext cx="7630616" cy="2259682"/>
          </a:xfrm>
        </p:spPr>
        <p:txBody>
          <a:bodyPr>
            <a:normAutofit/>
          </a:bodyPr>
          <a:lstStyle/>
          <a:p>
            <a:r>
              <a:rPr lang="es-AR" sz="3600" b="1" dirty="0">
                <a:latin typeface="+mn-lt"/>
              </a:rPr>
              <a:t>Redes sociales en </a:t>
            </a:r>
            <a:r>
              <a:rPr lang="es-AR" sz="3600" b="1" dirty="0" smtClean="0">
                <a:latin typeface="+mn-lt"/>
              </a:rPr>
              <a:t>bibliotecas argentinas: </a:t>
            </a:r>
            <a:r>
              <a:rPr lang="es-AR" sz="3600" b="1" dirty="0">
                <a:latin typeface="+mn-lt"/>
              </a:rPr>
              <a:t>lineamientos para la formulación de una política </a:t>
            </a:r>
            <a:r>
              <a:rPr lang="es-AR" sz="3600" b="1" dirty="0" smtClean="0">
                <a:latin typeface="+mn-lt"/>
              </a:rPr>
              <a:t>comunicacional</a:t>
            </a:r>
            <a:endParaRPr lang="es-AR" sz="3600" dirty="0">
              <a:latin typeface="+mn-lt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3573016"/>
            <a:ext cx="7416824" cy="2664296"/>
          </a:xfrm>
        </p:spPr>
        <p:txBody>
          <a:bodyPr>
            <a:normAutofit fontScale="92500"/>
          </a:bodyPr>
          <a:lstStyle/>
          <a:p>
            <a:pPr algn="ctr"/>
            <a:r>
              <a:rPr lang="es-E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María Cecilia </a:t>
            </a:r>
            <a:r>
              <a:rPr lang="es-ES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Corda</a:t>
            </a:r>
            <a:endParaRPr lang="es-ES" sz="24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s-AR" sz="1800" dirty="0">
                <a:cs typeface="Tahoma" pitchFamily="34" charset="0"/>
              </a:rPr>
              <a:t>Facultad Latinoamericana de Ciencias Sociales FLACSO </a:t>
            </a:r>
            <a:r>
              <a:rPr lang="es-AR" sz="1800" dirty="0" smtClean="0">
                <a:cs typeface="Tahoma" pitchFamily="34" charset="0"/>
              </a:rPr>
              <a:t>Sede Académica Argentina</a:t>
            </a:r>
            <a:r>
              <a:rPr lang="es-AR" sz="1800" dirty="0">
                <a:cs typeface="Tahoma" pitchFamily="34" charset="0"/>
              </a:rPr>
              <a:t>. </a:t>
            </a:r>
          </a:p>
          <a:p>
            <a:pPr algn="ctr"/>
            <a:r>
              <a:rPr lang="es-AR" sz="1800" dirty="0">
                <a:cs typeface="Tahoma" pitchFamily="34" charset="0"/>
              </a:rPr>
              <a:t>UNLP-CONICET. </a:t>
            </a:r>
            <a:r>
              <a:rPr lang="es-AR" sz="1800" dirty="0" err="1">
                <a:cs typeface="Tahoma" pitchFamily="34" charset="0"/>
              </a:rPr>
              <a:t>FaHCE</a:t>
            </a:r>
            <a:r>
              <a:rPr lang="es-AR" sz="1800" dirty="0">
                <a:cs typeface="Tahoma" pitchFamily="34" charset="0"/>
              </a:rPr>
              <a:t>. </a:t>
            </a:r>
            <a:r>
              <a:rPr lang="es-AR" sz="1800" dirty="0"/>
              <a:t>Instituto de Investigaciones en Humanidades y Ciencias Sociales </a:t>
            </a:r>
            <a:r>
              <a:rPr lang="es-AR" sz="1800" dirty="0" smtClean="0"/>
              <a:t>/ </a:t>
            </a:r>
            <a:r>
              <a:rPr lang="pt-BR" sz="1800" dirty="0">
                <a:cs typeface="Tahoma" pitchFamily="34" charset="0"/>
              </a:rPr>
              <a:t>Departamento de </a:t>
            </a:r>
            <a:r>
              <a:rPr lang="pt-BR" sz="1800" dirty="0" err="1">
                <a:cs typeface="Tahoma" pitchFamily="34" charset="0"/>
              </a:rPr>
              <a:t>Bibliotecología</a:t>
            </a:r>
            <a:endParaRPr lang="es-ES" sz="1800" dirty="0">
              <a:solidFill>
                <a:schemeClr val="tx1"/>
              </a:solidFill>
            </a:endParaRPr>
          </a:p>
          <a:p>
            <a:pPr algn="ctr"/>
            <a:endParaRPr lang="es-ES" sz="1800" dirty="0" smtClean="0">
              <a:solidFill>
                <a:schemeClr val="tx1"/>
              </a:solidFill>
            </a:endParaRPr>
          </a:p>
          <a:p>
            <a:pPr algn="ctr"/>
            <a:r>
              <a:rPr lang="es-E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María Inés </a:t>
            </a:r>
            <a:r>
              <a:rPr lang="es-ES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K</a:t>
            </a:r>
            <a:r>
              <a:rPr lang="es-ES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essler</a:t>
            </a:r>
            <a:endParaRPr lang="es-ES" sz="24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pt-BR" sz="1800" dirty="0" smtClean="0">
                <a:cs typeface="Tahoma" pitchFamily="34" charset="0"/>
              </a:rPr>
              <a:t>UNLP-CONICET. </a:t>
            </a:r>
            <a:r>
              <a:rPr lang="pt-BR" sz="1800" dirty="0" err="1" smtClean="0">
                <a:cs typeface="Tahoma" pitchFamily="34" charset="0"/>
              </a:rPr>
              <a:t>FaHCE</a:t>
            </a:r>
            <a:r>
              <a:rPr lang="pt-BR" sz="1800" dirty="0" smtClean="0">
                <a:cs typeface="Tahoma" pitchFamily="34" charset="0"/>
              </a:rPr>
              <a:t>. </a:t>
            </a:r>
            <a:r>
              <a:rPr lang="es-AR" sz="1800" dirty="0"/>
              <a:t>Instituto de Investigaciones en Humanidades y Ciencias </a:t>
            </a:r>
            <a:r>
              <a:rPr lang="es-AR" sz="1800" dirty="0" smtClean="0"/>
              <a:t>Sociales / </a:t>
            </a:r>
            <a:r>
              <a:rPr lang="pt-BR" sz="1800" dirty="0" smtClean="0">
                <a:cs typeface="Tahoma" pitchFamily="34" charset="0"/>
              </a:rPr>
              <a:t>Departamento </a:t>
            </a:r>
            <a:r>
              <a:rPr lang="pt-BR" sz="1800" dirty="0">
                <a:cs typeface="Tahoma" pitchFamily="34" charset="0"/>
              </a:rPr>
              <a:t>de </a:t>
            </a:r>
            <a:r>
              <a:rPr lang="pt-BR" sz="1800" dirty="0" err="1" smtClean="0">
                <a:cs typeface="Tahoma" pitchFamily="34" charset="0"/>
              </a:rPr>
              <a:t>Bibliotecología</a:t>
            </a:r>
            <a:endParaRPr lang="es-ES" sz="1800" dirty="0" smtClean="0">
              <a:solidFill>
                <a:schemeClr val="tx1"/>
              </a:solidFill>
            </a:endParaRPr>
          </a:p>
          <a:p>
            <a:pPr algn="ctr"/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987824" y="476672"/>
            <a:ext cx="5184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AR" b="1" dirty="0"/>
              <a:t>VII Jornadas Temas Actuales en Bibliotecología TAB,</a:t>
            </a:r>
            <a:endParaRPr lang="es-AR" dirty="0"/>
          </a:p>
          <a:p>
            <a:pPr algn="r"/>
            <a:r>
              <a:rPr lang="es-AR" b="1" dirty="0"/>
              <a:t>Mar del Plata, 11 de noviembre de 2016.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1441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7620000" cy="1143000"/>
          </a:xfrm>
        </p:spPr>
        <p:txBody>
          <a:bodyPr>
            <a:noAutofit/>
          </a:bodyPr>
          <a:lstStyle/>
          <a:p>
            <a:r>
              <a:rPr lang="es-ES" sz="3600" dirty="0" smtClean="0">
                <a:latin typeface="+mn-lt"/>
              </a:rPr>
              <a:t>Política comunicacional: </a:t>
            </a:r>
            <a:br>
              <a:rPr lang="es-ES" sz="3600" dirty="0" smtClean="0">
                <a:latin typeface="+mn-lt"/>
              </a:rPr>
            </a:br>
            <a:r>
              <a:rPr lang="es-ES" sz="3600" dirty="0">
                <a:latin typeface="+mn-lt"/>
              </a:rPr>
              <a:t>a</a:t>
            </a:r>
            <a:r>
              <a:rPr lang="es-ES" sz="3600" dirty="0" smtClean="0">
                <a:latin typeface="+mn-lt"/>
              </a:rPr>
              <a:t>lgunos lineamientos para su formulación</a:t>
            </a:r>
            <a:endParaRPr lang="es-AR" sz="36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988840"/>
            <a:ext cx="7620000" cy="4061048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s-ES" sz="2800" dirty="0" smtClean="0"/>
              <a:t> Contenido</a:t>
            </a:r>
          </a:p>
          <a:p>
            <a:pPr>
              <a:buBlip>
                <a:blip r:embed="rId2"/>
              </a:buBlip>
            </a:pPr>
            <a:r>
              <a:rPr lang="es-ES" sz="2800" dirty="0" smtClean="0"/>
              <a:t> Normativa</a:t>
            </a:r>
          </a:p>
          <a:p>
            <a:pPr>
              <a:buBlip>
                <a:blip r:embed="rId2"/>
              </a:buBlip>
            </a:pPr>
            <a:r>
              <a:rPr lang="es-ES" sz="2800" dirty="0" smtClean="0"/>
              <a:t> Estética</a:t>
            </a:r>
          </a:p>
          <a:p>
            <a:pPr>
              <a:buBlip>
                <a:blip r:embed="rId2"/>
              </a:buBlip>
            </a:pPr>
            <a:r>
              <a:rPr lang="es-ES" sz="2800" dirty="0" smtClean="0"/>
              <a:t> Periodicidad </a:t>
            </a:r>
          </a:p>
          <a:p>
            <a:pPr>
              <a:buBlip>
                <a:blip r:embed="rId2"/>
              </a:buBlip>
            </a:pPr>
            <a:r>
              <a:rPr lang="es-ES" sz="2800" dirty="0" smtClean="0"/>
              <a:t> Sustentabilidad </a:t>
            </a:r>
          </a:p>
          <a:p>
            <a:pPr>
              <a:buBlip>
                <a:blip r:embed="rId2"/>
              </a:buBlip>
            </a:pPr>
            <a:r>
              <a:rPr lang="es-ES" sz="2800" dirty="0" smtClean="0"/>
              <a:t> Legislación vigente</a:t>
            </a:r>
          </a:p>
          <a:p>
            <a:pPr>
              <a:buBlip>
                <a:blip r:embed="rId2"/>
              </a:buBlip>
            </a:pPr>
            <a:r>
              <a:rPr lang="es-ES" sz="2800" dirty="0" smtClean="0"/>
              <a:t> Evaluación de uso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68769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000" dirty="0" smtClean="0">
                <a:latin typeface="+mn-lt"/>
              </a:rPr>
              <a:t>Reflexiones finales</a:t>
            </a:r>
            <a:endParaRPr lang="es-AR" sz="40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412776"/>
            <a:ext cx="8064896" cy="4988024"/>
          </a:xfrm>
        </p:spPr>
        <p:txBody>
          <a:bodyPr>
            <a:noAutofit/>
          </a:bodyPr>
          <a:lstStyle/>
          <a:p>
            <a:r>
              <a:rPr lang="es-AR" sz="2400" dirty="0" smtClean="0"/>
              <a:t>Hay </a:t>
            </a:r>
            <a:r>
              <a:rPr lang="es-AR" sz="2400" dirty="0"/>
              <a:t>que </a:t>
            </a:r>
            <a:r>
              <a:rPr lang="es-AR" sz="2400" dirty="0" smtClean="0"/>
              <a:t>aplicar procedimientos </a:t>
            </a:r>
            <a:r>
              <a:rPr lang="es-AR" sz="2400" dirty="0"/>
              <a:t>y parámetros de desarrollo, control y </a:t>
            </a:r>
            <a:r>
              <a:rPr lang="es-AR" sz="2400" dirty="0" smtClean="0"/>
              <a:t>evaluación, así como </a:t>
            </a:r>
            <a:r>
              <a:rPr lang="es-AR" sz="2400" dirty="0"/>
              <a:t>se hace en </a:t>
            </a:r>
            <a:r>
              <a:rPr lang="es-AR" sz="2400" dirty="0" smtClean="0"/>
              <a:t>otros </a:t>
            </a:r>
            <a:r>
              <a:rPr lang="es-AR" sz="2400" dirty="0"/>
              <a:t>procesos de gestión. </a:t>
            </a:r>
            <a:endParaRPr lang="es-AR" sz="2400" dirty="0" smtClean="0"/>
          </a:p>
          <a:p>
            <a:r>
              <a:rPr lang="es-AR" sz="2400" dirty="0" smtClean="0"/>
              <a:t>Desarrollar los manuales</a:t>
            </a:r>
            <a:r>
              <a:rPr lang="es-AR" sz="2400" dirty="0"/>
              <a:t>, </a:t>
            </a:r>
            <a:r>
              <a:rPr lang="es-AR" sz="2400" dirty="0" smtClean="0"/>
              <a:t>las pautas o guías inspiradas en la </a:t>
            </a:r>
            <a:r>
              <a:rPr lang="es-AR" sz="2400" dirty="0"/>
              <a:t>propia experiencia </a:t>
            </a:r>
            <a:r>
              <a:rPr lang="es-AR" sz="2400" dirty="0" smtClean="0"/>
              <a:t>transitada.</a:t>
            </a:r>
          </a:p>
          <a:p>
            <a:r>
              <a:rPr lang="es-AR" sz="2400" dirty="0" smtClean="0"/>
              <a:t>Considerar </a:t>
            </a:r>
            <a:r>
              <a:rPr lang="es-AR" sz="2400" dirty="0"/>
              <a:t>las herramientas </a:t>
            </a:r>
            <a:r>
              <a:rPr lang="es-AR" sz="2400" dirty="0" smtClean="0"/>
              <a:t>empleadas </a:t>
            </a:r>
            <a:r>
              <a:rPr lang="es-AR" sz="2400" dirty="0"/>
              <a:t>por otras instituciones con más </a:t>
            </a:r>
            <a:r>
              <a:rPr lang="es-AR" sz="2400" dirty="0" smtClean="0"/>
              <a:t>trayectoria , </a:t>
            </a:r>
            <a:r>
              <a:rPr lang="es-AR" sz="2400" dirty="0"/>
              <a:t>los aportes profesionales en distintos medios </a:t>
            </a:r>
            <a:r>
              <a:rPr lang="es-AR" sz="2400" dirty="0" smtClean="0"/>
              <a:t> y </a:t>
            </a:r>
            <a:r>
              <a:rPr lang="es-AR" sz="2400" dirty="0"/>
              <a:t>la bibliografía </a:t>
            </a:r>
            <a:r>
              <a:rPr lang="es-AR" sz="2400" dirty="0" smtClean="0"/>
              <a:t>académica. </a:t>
            </a:r>
          </a:p>
          <a:p>
            <a:pPr>
              <a:buBlip>
                <a:blip r:embed="rId2"/>
              </a:buBlip>
            </a:pPr>
            <a:r>
              <a:rPr lang="es-AR" sz="2400" dirty="0" smtClean="0"/>
              <a:t> Con </a:t>
            </a:r>
            <a:r>
              <a:rPr lang="es-AR" sz="2400" dirty="0"/>
              <a:t>todo ello, se podrá pensar, diseñar e implementar una política comunicacional para las bibliotecas, teniendo en cuenta las redes sociales y su amplia gama de posibilidades.</a:t>
            </a:r>
          </a:p>
        </p:txBody>
      </p:sp>
    </p:spTree>
    <p:extLst>
      <p:ext uri="{BB962C8B-B14F-4D97-AF65-F5344CB8AC3E}">
        <p14:creationId xmlns:p14="http://schemas.microsoft.com/office/powerpoint/2010/main" val="263428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836712"/>
            <a:ext cx="8064896" cy="4988024"/>
          </a:xfrm>
        </p:spPr>
        <p:txBody>
          <a:bodyPr>
            <a:noAutofit/>
          </a:bodyPr>
          <a:lstStyle/>
          <a:p>
            <a:pPr marL="114300" indent="0">
              <a:buNone/>
            </a:pPr>
            <a:endParaRPr lang="es-AR" sz="2400" dirty="0" smtClean="0"/>
          </a:p>
          <a:p>
            <a:pPr marL="114300" indent="0">
              <a:buNone/>
            </a:pPr>
            <a:endParaRPr lang="es-AR" sz="2400" dirty="0"/>
          </a:p>
          <a:p>
            <a:pPr marL="114300" indent="0" algn="ctr">
              <a:buNone/>
            </a:pPr>
            <a:r>
              <a:rPr lang="es-AR" sz="3600" dirty="0" smtClean="0"/>
              <a:t>Contactos:</a:t>
            </a:r>
            <a:endParaRPr lang="es-AR" sz="3600" dirty="0" smtClean="0"/>
          </a:p>
          <a:p>
            <a:pPr marL="114300" indent="0" algn="ctr">
              <a:buNone/>
            </a:pPr>
            <a:r>
              <a:rPr lang="es-AR" sz="3600" dirty="0" smtClean="0"/>
              <a:t>María </a:t>
            </a:r>
            <a:r>
              <a:rPr lang="es-AR" sz="3600" dirty="0"/>
              <a:t>Cecilia </a:t>
            </a:r>
            <a:r>
              <a:rPr lang="es-AR" sz="3600" dirty="0" err="1"/>
              <a:t>Corda</a:t>
            </a:r>
            <a:endParaRPr lang="es-AR" sz="3600" dirty="0"/>
          </a:p>
          <a:p>
            <a:pPr marL="114300" indent="0" algn="ctr">
              <a:buNone/>
            </a:pPr>
            <a:r>
              <a:rPr lang="es-AR" sz="3600" dirty="0">
                <a:hlinkClick r:id="rId2"/>
              </a:rPr>
              <a:t>mccorda2003@yahoo.com.ar</a:t>
            </a:r>
            <a:endParaRPr lang="es-AR" sz="3600" dirty="0"/>
          </a:p>
          <a:p>
            <a:pPr marL="114300" indent="0" algn="ctr">
              <a:buNone/>
            </a:pPr>
            <a:r>
              <a:rPr lang="es-AR" sz="3600" dirty="0" smtClean="0"/>
              <a:t>María Inés </a:t>
            </a:r>
            <a:r>
              <a:rPr lang="es-AR" sz="3600" dirty="0" err="1" smtClean="0"/>
              <a:t>Kessler</a:t>
            </a:r>
            <a:r>
              <a:rPr lang="es-AR" sz="3600" dirty="0" smtClean="0"/>
              <a:t> </a:t>
            </a:r>
            <a:r>
              <a:rPr lang="es-AR" sz="3600" dirty="0" smtClean="0">
                <a:hlinkClick r:id="rId3"/>
              </a:rPr>
              <a:t>kessler.mines@gmail.com</a:t>
            </a:r>
            <a:endParaRPr lang="es-AR" sz="3600" dirty="0" smtClean="0"/>
          </a:p>
          <a:p>
            <a:pPr marL="114300" indent="0" algn="ctr">
              <a:buNone/>
            </a:pP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163938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+mn-lt"/>
              </a:rPr>
              <a:t>Investigaciones realizadas</a:t>
            </a:r>
            <a:endParaRPr lang="es-AR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48006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s-AR" sz="2800" dirty="0"/>
              <a:t>P</a:t>
            </a:r>
            <a:r>
              <a:rPr lang="es-AR" sz="2800" dirty="0" smtClean="0"/>
              <a:t>royecto </a:t>
            </a:r>
            <a:r>
              <a:rPr lang="es-AR" sz="2800" dirty="0"/>
              <a:t>de investigación del Programa de Incentivos del Ministerio de Educación de la Nación Argentina, H/664, “</a:t>
            </a:r>
            <a:r>
              <a:rPr lang="es-AR" sz="2800" i="1" dirty="0"/>
              <a:t>Usos y aplicaciones de tecnologías </a:t>
            </a:r>
            <a:r>
              <a:rPr lang="es-AR" sz="2800" i="1" dirty="0" err="1"/>
              <a:t>infocomunicacionales</a:t>
            </a:r>
            <a:r>
              <a:rPr lang="es-AR" sz="2800" i="1" dirty="0"/>
              <a:t> en bibliotecas argentinas. Relaciones con los contenidos curriculares en las carreras de Bibliotecología</a:t>
            </a:r>
            <a:r>
              <a:rPr lang="es-AR" sz="2800" dirty="0"/>
              <a:t>” (2013-2016).</a:t>
            </a:r>
          </a:p>
          <a:p>
            <a:pPr marL="114300" indent="0">
              <a:buNone/>
            </a:pPr>
            <a:r>
              <a:rPr lang="es-ES" sz="2800" dirty="0" smtClean="0"/>
              <a:t>Redes sociales en:</a:t>
            </a:r>
          </a:p>
          <a:p>
            <a:pPr lvl="1"/>
            <a:r>
              <a:rPr lang="es-ES" sz="2800" dirty="0" smtClean="0">
                <a:solidFill>
                  <a:srgbClr val="92D050"/>
                </a:solidFill>
              </a:rPr>
              <a:t>Bibliotecas de institutos de investigación</a:t>
            </a:r>
          </a:p>
          <a:p>
            <a:pPr lvl="1"/>
            <a:r>
              <a:rPr lang="es-ES" sz="2800" dirty="0" smtClean="0">
                <a:solidFill>
                  <a:srgbClr val="00B0F0"/>
                </a:solidFill>
              </a:rPr>
              <a:t>Bibliotecas universitarias</a:t>
            </a:r>
          </a:p>
          <a:p>
            <a:pPr lvl="1"/>
            <a:r>
              <a:rPr lang="es-ES" sz="2800" dirty="0" smtClean="0">
                <a:solidFill>
                  <a:srgbClr val="FFFF00"/>
                </a:solidFill>
              </a:rPr>
              <a:t>Bibliotecas populares</a:t>
            </a:r>
            <a:endParaRPr lang="es-AR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60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04664"/>
            <a:ext cx="7620000" cy="1143000"/>
          </a:xfrm>
        </p:spPr>
        <p:txBody>
          <a:bodyPr>
            <a:normAutofit/>
          </a:bodyPr>
          <a:lstStyle/>
          <a:p>
            <a:r>
              <a:rPr lang="es-ES" sz="3600" dirty="0" smtClean="0">
                <a:solidFill>
                  <a:srgbClr val="92D050"/>
                </a:solidFill>
                <a:latin typeface="+mn-lt"/>
              </a:rPr>
              <a:t>Bibliotecas de institutos de investigación</a:t>
            </a:r>
            <a:endParaRPr lang="es-AR" sz="3600" dirty="0">
              <a:solidFill>
                <a:srgbClr val="92D050"/>
              </a:solidFill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7620000" cy="4339952"/>
          </a:xfrm>
        </p:spPr>
        <p:txBody>
          <a:bodyPr>
            <a:normAutofit/>
          </a:bodyPr>
          <a:lstStyle/>
          <a:p>
            <a:pPr lvl="1"/>
            <a:r>
              <a:rPr lang="es-AR" sz="2800" dirty="0" smtClean="0"/>
              <a:t>Escasa presencia en redes sociales.</a:t>
            </a:r>
          </a:p>
          <a:p>
            <a:pPr lvl="1"/>
            <a:r>
              <a:rPr lang="es-AR" sz="2800" dirty="0" smtClean="0"/>
              <a:t>Disparidad </a:t>
            </a:r>
            <a:r>
              <a:rPr lang="es-AR" sz="2800" dirty="0"/>
              <a:t>en la construcción de una estrategia </a:t>
            </a:r>
            <a:r>
              <a:rPr lang="es-AR" sz="2800" dirty="0" smtClean="0"/>
              <a:t>comunicacional definida </a:t>
            </a:r>
            <a:r>
              <a:rPr lang="es-AR" sz="2800" dirty="0"/>
              <a:t>por la </a:t>
            </a:r>
            <a:r>
              <a:rPr lang="es-AR" sz="2800" dirty="0" smtClean="0"/>
              <a:t>frecuencia  y </a:t>
            </a:r>
            <a:r>
              <a:rPr lang="es-AR" sz="2800" dirty="0"/>
              <a:t>la calidad de las </a:t>
            </a:r>
            <a:r>
              <a:rPr lang="es-AR" sz="2800" dirty="0" smtClean="0"/>
              <a:t>publicaciones</a:t>
            </a:r>
            <a:r>
              <a:rPr lang="es-AR" sz="2800" dirty="0"/>
              <a:t>.</a:t>
            </a:r>
            <a:r>
              <a:rPr lang="es-AR" sz="2800" dirty="0" smtClean="0"/>
              <a:t> </a:t>
            </a:r>
          </a:p>
          <a:p>
            <a:pPr lvl="1"/>
            <a:r>
              <a:rPr lang="es-AR" sz="2800" dirty="0" smtClean="0"/>
              <a:t>Función como </a:t>
            </a:r>
            <a:r>
              <a:rPr lang="es-AR" sz="2800" dirty="0"/>
              <a:t>mera herramienta de difusión de información y no como espacio de intercambio.</a:t>
            </a:r>
          </a:p>
        </p:txBody>
      </p:sp>
    </p:spTree>
    <p:extLst>
      <p:ext uri="{BB962C8B-B14F-4D97-AF65-F5344CB8AC3E}">
        <p14:creationId xmlns:p14="http://schemas.microsoft.com/office/powerpoint/2010/main" val="392503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7772400" cy="1224136"/>
          </a:xfrm>
        </p:spPr>
        <p:txBody>
          <a:bodyPr>
            <a:normAutofit/>
          </a:bodyPr>
          <a:lstStyle/>
          <a:p>
            <a:r>
              <a:rPr lang="es-ES" sz="3600" dirty="0" smtClean="0">
                <a:solidFill>
                  <a:srgbClr val="00B0F0"/>
                </a:solidFill>
                <a:latin typeface="+mn-lt"/>
              </a:rPr>
              <a:t>Bibliotecas universitarias</a:t>
            </a:r>
            <a:endParaRPr lang="es-AR" sz="3600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1844824"/>
            <a:ext cx="7560840" cy="432048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s-AR" sz="2800" dirty="0" smtClean="0">
                <a:solidFill>
                  <a:schemeClr val="tx1"/>
                </a:solidFill>
              </a:rPr>
              <a:t>Poca presencia de estas bibliotecas en redes sociales.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AR" sz="2800" dirty="0" smtClean="0">
                <a:solidFill>
                  <a:schemeClr val="tx1"/>
                </a:solidFill>
              </a:rPr>
              <a:t>Bajos niveles de uso, </a:t>
            </a:r>
            <a:r>
              <a:rPr lang="es-AR" sz="2800" dirty="0">
                <a:solidFill>
                  <a:schemeClr val="tx1"/>
                </a:solidFill>
              </a:rPr>
              <a:t>siendo los servicios y la difusión de eventos los temas más </a:t>
            </a:r>
            <a:r>
              <a:rPr lang="es-AR" sz="2800" dirty="0" smtClean="0">
                <a:solidFill>
                  <a:schemeClr val="tx1"/>
                </a:solidFill>
              </a:rPr>
              <a:t>frecuentes.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AR" sz="2800" dirty="0" smtClean="0">
                <a:solidFill>
                  <a:schemeClr val="tx1"/>
                </a:solidFill>
              </a:rPr>
              <a:t>Escasa</a:t>
            </a:r>
            <a:r>
              <a:rPr lang="es-ES" sz="2800" dirty="0" smtClean="0"/>
              <a:t> interacción de los usuarios.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87437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143000"/>
          </a:xfrm>
        </p:spPr>
        <p:txBody>
          <a:bodyPr>
            <a:normAutofit/>
          </a:bodyPr>
          <a:lstStyle/>
          <a:p>
            <a:r>
              <a:rPr lang="es-ES" sz="3600" dirty="0" smtClean="0">
                <a:solidFill>
                  <a:srgbClr val="FFFF00"/>
                </a:solidFill>
                <a:latin typeface="+mn-lt"/>
              </a:rPr>
              <a:t>Bibliotecas populares</a:t>
            </a:r>
            <a:endParaRPr lang="es-AR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7620000" cy="3888432"/>
          </a:xfrm>
        </p:spPr>
        <p:txBody>
          <a:bodyPr>
            <a:normAutofit/>
          </a:bodyPr>
          <a:lstStyle/>
          <a:p>
            <a:pPr lvl="1"/>
            <a:r>
              <a:rPr lang="es-AR" sz="2800" dirty="0" smtClean="0"/>
              <a:t>Páginas </a:t>
            </a:r>
            <a:r>
              <a:rPr lang="es-AR" sz="2800" dirty="0"/>
              <a:t>en </a:t>
            </a:r>
            <a:r>
              <a:rPr lang="es-AR" sz="2800" dirty="0" smtClean="0"/>
              <a:t>desuso.</a:t>
            </a:r>
          </a:p>
          <a:p>
            <a:pPr lvl="1"/>
            <a:r>
              <a:rPr lang="es-AR" sz="2800" dirty="0"/>
              <a:t>M</a:t>
            </a:r>
            <a:r>
              <a:rPr lang="es-AR" sz="2800" dirty="0" smtClean="0"/>
              <a:t>igración </a:t>
            </a:r>
            <a:r>
              <a:rPr lang="es-AR" sz="2800" dirty="0"/>
              <a:t>de perfiles a </a:t>
            </a:r>
            <a:r>
              <a:rPr lang="es-AR" sz="2800" dirty="0" smtClean="0"/>
              <a:t>páginas (Facebook).</a:t>
            </a:r>
          </a:p>
          <a:p>
            <a:pPr lvl="1"/>
            <a:r>
              <a:rPr lang="es-AR" sz="2800" dirty="0" smtClean="0"/>
              <a:t>Informaciones </a:t>
            </a:r>
            <a:r>
              <a:rPr lang="es-AR" sz="2800" dirty="0"/>
              <a:t>institucionales básicas </a:t>
            </a:r>
            <a:r>
              <a:rPr lang="es-AR" sz="2800" dirty="0" smtClean="0"/>
              <a:t>incompletas.</a:t>
            </a:r>
          </a:p>
          <a:p>
            <a:pPr lvl="1"/>
            <a:r>
              <a:rPr lang="es-AR" sz="2800" dirty="0" smtClean="0"/>
              <a:t>Desproporción </a:t>
            </a:r>
            <a:r>
              <a:rPr lang="es-AR" sz="2800" dirty="0"/>
              <a:t>entre esfuerzos comunicacionales por parte de la institución y reacción de los </a:t>
            </a:r>
            <a:r>
              <a:rPr lang="es-AR" sz="2800" dirty="0" smtClean="0"/>
              <a:t>usuarios.</a:t>
            </a:r>
            <a:endParaRPr lang="es-AR" sz="2800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6635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+mn-lt"/>
              </a:rPr>
              <a:t>Política comunicacional</a:t>
            </a:r>
            <a:endParaRPr lang="es-AR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AR" sz="2800" dirty="0" smtClean="0"/>
              <a:t>Es </a:t>
            </a:r>
            <a:r>
              <a:rPr lang="es-AR" sz="2800" dirty="0"/>
              <a:t>necesario contar con una política y un plan de comunicación que incluya a las redes sociales en las que esté presente la </a:t>
            </a:r>
            <a:r>
              <a:rPr lang="es-AR" sz="2800" dirty="0" smtClean="0"/>
              <a:t>biblioteca para:</a:t>
            </a:r>
          </a:p>
          <a:p>
            <a:pPr marL="114300" indent="0">
              <a:buNone/>
            </a:pPr>
            <a:endParaRPr lang="es-AR" sz="2800" dirty="0" smtClean="0"/>
          </a:p>
          <a:p>
            <a:pPr lvl="1">
              <a:buBlip>
                <a:blip r:embed="rId2"/>
              </a:buBlip>
            </a:pPr>
            <a:r>
              <a:rPr lang="es-ES" sz="2600" dirty="0" smtClean="0"/>
              <a:t> Plantear </a:t>
            </a:r>
            <a:r>
              <a:rPr lang="es-ES" sz="2600" dirty="0" smtClean="0"/>
              <a:t>previsiones.</a:t>
            </a:r>
          </a:p>
          <a:p>
            <a:pPr lvl="1">
              <a:buBlip>
                <a:blip r:embed="rId2"/>
              </a:buBlip>
            </a:pPr>
            <a:r>
              <a:rPr lang="es-ES" sz="2600" dirty="0" smtClean="0"/>
              <a:t> Reducir </a:t>
            </a:r>
            <a:r>
              <a:rPr lang="es-ES" sz="2600" dirty="0" smtClean="0"/>
              <a:t>la incertidumbre ante ciertas circunstancias.</a:t>
            </a:r>
          </a:p>
          <a:p>
            <a:pPr lvl="1">
              <a:buBlip>
                <a:blip r:embed="rId2"/>
              </a:buBlip>
            </a:pPr>
            <a:r>
              <a:rPr lang="es-ES" sz="2600" dirty="0" smtClean="0"/>
              <a:t> Proponer </a:t>
            </a:r>
            <a:r>
              <a:rPr lang="es-ES" sz="2600" dirty="0" smtClean="0"/>
              <a:t>mecanismos de seguimiento y control.</a:t>
            </a:r>
            <a:endParaRPr lang="es-AR" sz="2600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0136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sz="3600" dirty="0" smtClean="0">
                <a:latin typeface="+mn-lt"/>
              </a:rPr>
              <a:t>Modelo </a:t>
            </a:r>
            <a:r>
              <a:rPr lang="es-AR" sz="3600" dirty="0">
                <a:latin typeface="+mn-lt"/>
              </a:rPr>
              <a:t>de planificación comunicacional de 360º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800" dirty="0" smtClean="0"/>
              <a:t>Formulación </a:t>
            </a:r>
            <a:r>
              <a:rPr lang="es-AR" sz="2800" dirty="0"/>
              <a:t>de un diagnóstico situacional. </a:t>
            </a:r>
            <a:endParaRPr lang="es-AR" sz="2800" dirty="0" smtClean="0"/>
          </a:p>
          <a:p>
            <a:r>
              <a:rPr lang="es-AR" sz="2800" dirty="0" smtClean="0"/>
              <a:t>Definición </a:t>
            </a:r>
            <a:r>
              <a:rPr lang="es-AR" sz="2800" dirty="0"/>
              <a:t>de los objetivos. </a:t>
            </a:r>
            <a:endParaRPr lang="es-AR" sz="2800" dirty="0" smtClean="0"/>
          </a:p>
          <a:p>
            <a:r>
              <a:rPr lang="es-AR" sz="2800" dirty="0" smtClean="0"/>
              <a:t>Diseño </a:t>
            </a:r>
            <a:r>
              <a:rPr lang="es-AR" sz="2800" dirty="0"/>
              <a:t>de la estrategia de acción. </a:t>
            </a:r>
            <a:endParaRPr lang="es-AR" sz="2800" dirty="0" smtClean="0"/>
          </a:p>
          <a:p>
            <a:r>
              <a:rPr lang="es-AR" sz="2800" dirty="0" smtClean="0"/>
              <a:t>Selección </a:t>
            </a:r>
            <a:r>
              <a:rPr lang="es-AR" sz="2800" dirty="0"/>
              <a:t>de los públicos. </a:t>
            </a:r>
            <a:endParaRPr lang="es-AR" sz="2800" dirty="0" smtClean="0"/>
          </a:p>
          <a:p>
            <a:r>
              <a:rPr lang="es-AR" sz="2800" dirty="0" smtClean="0"/>
              <a:t>Selección </a:t>
            </a:r>
            <a:r>
              <a:rPr lang="es-AR" sz="2800" dirty="0"/>
              <a:t>de las herramientas de comunicación. </a:t>
            </a:r>
            <a:endParaRPr lang="es-AR" sz="2800" dirty="0" smtClean="0"/>
          </a:p>
          <a:p>
            <a:r>
              <a:rPr lang="es-AR" sz="2800" dirty="0" smtClean="0"/>
              <a:t>Calendarización</a:t>
            </a:r>
            <a:r>
              <a:rPr lang="es-AR" sz="2800" dirty="0"/>
              <a:t>. </a:t>
            </a:r>
            <a:endParaRPr lang="es-AR" sz="2800" dirty="0" smtClean="0"/>
          </a:p>
          <a:p>
            <a:r>
              <a:rPr lang="es-AR" sz="2800" dirty="0" smtClean="0"/>
              <a:t>Ejecución</a:t>
            </a:r>
            <a:r>
              <a:rPr lang="es-AR" sz="2800" dirty="0"/>
              <a:t>. </a:t>
            </a:r>
            <a:endParaRPr lang="es-AR" sz="2800" dirty="0" smtClean="0"/>
          </a:p>
          <a:p>
            <a:r>
              <a:rPr lang="es-AR" sz="2800" dirty="0" smtClean="0"/>
              <a:t>Monitoreo </a:t>
            </a:r>
            <a:r>
              <a:rPr lang="es-AR" sz="2800" dirty="0"/>
              <a:t>y </a:t>
            </a:r>
            <a:r>
              <a:rPr lang="es-AR" sz="2800" dirty="0" smtClean="0"/>
              <a:t>evaluación.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14002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 smtClean="0">
                <a:latin typeface="+mn-lt"/>
              </a:rPr>
              <a:t>Aspectos a considerar</a:t>
            </a:r>
            <a:endParaRPr lang="es-AR" sz="36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s-ES" sz="2800" dirty="0" smtClean="0"/>
              <a:t>Beneficios:</a:t>
            </a:r>
          </a:p>
          <a:p>
            <a:pPr lvl="1">
              <a:buBlip>
                <a:blip r:embed="rId2"/>
              </a:buBlip>
            </a:pPr>
            <a:r>
              <a:rPr lang="es-ES" sz="2800" dirty="0" smtClean="0"/>
              <a:t> Mayor interacción con los usuarios.</a:t>
            </a:r>
          </a:p>
          <a:p>
            <a:pPr lvl="1">
              <a:buBlip>
                <a:blip r:embed="rId2"/>
              </a:buBlip>
            </a:pPr>
            <a:r>
              <a:rPr lang="es-ES" sz="2800" dirty="0" smtClean="0"/>
              <a:t> Diseminación de información a través de un canal de bajo costo, eficiente y rápido.</a:t>
            </a:r>
          </a:p>
          <a:p>
            <a:pPr lvl="1">
              <a:buBlip>
                <a:blip r:embed="rId2"/>
              </a:buBlip>
            </a:pPr>
            <a:r>
              <a:rPr lang="es-ES" sz="2800" dirty="0" smtClean="0"/>
              <a:t> Aumento del público participante en eventos y otras actividades promocionados por la biblioteca.</a:t>
            </a:r>
          </a:p>
          <a:p>
            <a:pPr lvl="1">
              <a:buBlip>
                <a:blip r:embed="rId2"/>
              </a:buBlip>
            </a:pPr>
            <a:r>
              <a:rPr lang="es-ES" sz="2800" dirty="0" smtClean="0"/>
              <a:t> </a:t>
            </a:r>
            <a:r>
              <a:rPr lang="es-ES" sz="2800" dirty="0"/>
              <a:t>M</a:t>
            </a:r>
            <a:r>
              <a:rPr lang="es-ES" sz="2800" dirty="0" smtClean="0"/>
              <a:t>ayor tráfico y consulta  del sitio Web de la institución.</a:t>
            </a:r>
          </a:p>
          <a:p>
            <a:pPr lvl="1"/>
            <a:endParaRPr lang="es-AR" sz="2600" dirty="0"/>
          </a:p>
        </p:txBody>
      </p:sp>
    </p:spTree>
    <p:extLst>
      <p:ext uri="{BB962C8B-B14F-4D97-AF65-F5344CB8AC3E}">
        <p14:creationId xmlns:p14="http://schemas.microsoft.com/office/powerpoint/2010/main" val="3947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 smtClean="0">
                <a:latin typeface="+mn-lt"/>
              </a:rPr>
              <a:t>Aspectos a </a:t>
            </a:r>
            <a:r>
              <a:rPr lang="es-ES" sz="3600" dirty="0" smtClean="0">
                <a:latin typeface="+mn-lt"/>
              </a:rPr>
              <a:t>considerar (2)</a:t>
            </a:r>
            <a:endParaRPr lang="es-AR" sz="36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es-ES" sz="2800" dirty="0" smtClean="0"/>
              <a:t>Riesgos:</a:t>
            </a:r>
          </a:p>
          <a:p>
            <a:pPr lvl="1">
              <a:buBlip>
                <a:blip r:embed="rId2"/>
              </a:buBlip>
            </a:pPr>
            <a:r>
              <a:rPr lang="es-ES" sz="2800" dirty="0" smtClean="0"/>
              <a:t> Falta de conexión continuada de los miembros.</a:t>
            </a:r>
          </a:p>
          <a:p>
            <a:pPr lvl="1">
              <a:buBlip>
                <a:blip r:embed="rId2"/>
              </a:buBlip>
            </a:pPr>
            <a:r>
              <a:rPr lang="es-ES" sz="2800" dirty="0" smtClean="0"/>
              <a:t> Actividad muy intensa de unos usuarios por sobre otros.</a:t>
            </a:r>
          </a:p>
          <a:p>
            <a:pPr lvl="1">
              <a:buBlip>
                <a:blip r:embed="rId2"/>
              </a:buBlip>
            </a:pPr>
            <a:r>
              <a:rPr lang="es-ES" sz="2800" dirty="0" smtClean="0"/>
              <a:t> Ausencia o escasez de “experiencias de aprendizaje”.</a:t>
            </a:r>
          </a:p>
          <a:p>
            <a:pPr lvl="1">
              <a:buBlip>
                <a:blip r:embed="rId2"/>
              </a:buBlip>
            </a:pPr>
            <a:r>
              <a:rPr lang="es-ES" sz="2800" dirty="0" smtClean="0"/>
              <a:t> Falta de coordinación de políticas de la biblioteca respecto al tema de redes sociales</a:t>
            </a:r>
            <a:r>
              <a:rPr lang="es-ES" dirty="0" smtClean="0"/>
              <a:t>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1578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928</TotalTime>
  <Words>578</Words>
  <Application>Microsoft Office PowerPoint</Application>
  <PresentationFormat>Presentación en pantalla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Adyacencia</vt:lpstr>
      <vt:lpstr>Redes sociales en bibliotecas argentinas: lineamientos para la formulación de una política comunicacional</vt:lpstr>
      <vt:lpstr>Investigaciones realizadas</vt:lpstr>
      <vt:lpstr>Bibliotecas de institutos de investigación</vt:lpstr>
      <vt:lpstr>Bibliotecas universitarias</vt:lpstr>
      <vt:lpstr>Bibliotecas populares</vt:lpstr>
      <vt:lpstr>Política comunicacional</vt:lpstr>
      <vt:lpstr>Modelo de planificación comunicacional de 360º</vt:lpstr>
      <vt:lpstr>Aspectos a considerar</vt:lpstr>
      <vt:lpstr>Aspectos a considerar (2)</vt:lpstr>
      <vt:lpstr>Política comunicacional:  algunos lineamientos para su formulación</vt:lpstr>
      <vt:lpstr>Reflexiones finales</vt:lpstr>
      <vt:lpstr>Presentación de PowerPoint</vt:lpstr>
    </vt:vector>
  </TitlesOfParts>
  <Company>Windows XP Titan Ultimate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sociales en bibliotecas: lineamientos para la formulación de una política comunicacional </dc:title>
  <dc:creator>Admin</dc:creator>
  <cp:lastModifiedBy>María Cecilia Corda</cp:lastModifiedBy>
  <cp:revision>30</cp:revision>
  <dcterms:created xsi:type="dcterms:W3CDTF">2016-10-11T00:16:28Z</dcterms:created>
  <dcterms:modified xsi:type="dcterms:W3CDTF">2016-10-17T19:35:03Z</dcterms:modified>
</cp:coreProperties>
</file>